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6F0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illustrated_concept_art_sketch_style_la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965960" y="1481328"/>
            <a:ext cx="8321040" cy="1335024"/>
          </a:xfrm>
          <a:prstGeom prst="rect">
            <a:avLst/>
          </a:prstGeom>
          <a:noFill/>
          <a:ln/>
          <a:effectLst>
            <a:outerShdw sx="100000" sy="100000" kx="0" ky="0" algn="bl" rotWithShape="0" blurRad="25400" dist="50800" dir="2700000">
              <a:srgbClr val="FFFFFF">
                <a:alpha val="70000"/>
              </a:srgbClr>
            </a:outerShdw>
          </a:effectLst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4000" b="1" dirty="0">
                <a:solidFill>
                  <a:srgbClr val="1D24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ЧИСТОТА КАК</a:t>
            </a:r>
            <a:endParaRPr lang="en-US" sz="4000" dirty="0"/>
          </a:p>
          <a:p>
            <a:pPr indent="0" marL="0">
              <a:buNone/>
            </a:pPr>
            <a:r>
              <a:rPr lang="en-US" sz="4000" b="1" dirty="0">
                <a:solidFill>
                  <a:srgbClr val="1D24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ФУНКЦИЯ ЭНЕРГИИ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1801368" y="1508760"/>
            <a:ext cx="109728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000" b="1" dirty="0">
                <a:solidFill>
                  <a:srgbClr val="3E7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✦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2971800" y="2980944"/>
            <a:ext cx="6217920" cy="603504"/>
          </a:xfrm>
          <a:prstGeom prst="rect">
            <a:avLst/>
          </a:prstGeom>
          <a:noFill/>
          <a:ln/>
          <a:effectLst>
            <a:outerShdw sx="100000" sy="100000" kx="0" ky="0" algn="bl" rotWithShape="0" blurRad="25400" dist="50800" dir="2700000">
              <a:srgbClr val="FFFFFF">
                <a:alpha val="85000"/>
              </a:srgbClr>
            </a:outerShdw>
          </a:effectLst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3100" b="1" dirty="0">
                <a:solidFill>
                  <a:srgbClr val="C84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“Clean car is sexy.”</a:t>
            </a:r>
            <a:endParaRPr lang="en-US" sz="3100" dirty="0"/>
          </a:p>
        </p:txBody>
      </p:sp>
      <p:sp>
        <p:nvSpPr>
          <p:cNvPr id="6" name="Text 3"/>
          <p:cNvSpPr/>
          <p:nvPr/>
        </p:nvSpPr>
        <p:spPr>
          <a:xfrm>
            <a:off x="2788920" y="3803904"/>
            <a:ext cx="6675120" cy="347472"/>
          </a:xfrm>
          <a:prstGeom prst="rect">
            <a:avLst/>
          </a:prstGeom>
          <a:noFill/>
          <a:ln/>
          <a:effectLst>
            <a:outerShdw sx="100000" sy="100000" kx="0" ky="0" algn="bl" rotWithShape="0" blurRad="12700" dist="50800" dir="2700000">
              <a:srgbClr val="FFFFFF">
                <a:alpha val="75000"/>
              </a:srgbClr>
            </a:outerShdw>
          </a:effectLst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6D74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космический протокол · интеллект · биологическая среда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411480" y="6291072"/>
            <a:ext cx="3108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6D747A">
                    <a:alpha val="94000"/>
                  </a:srgbClr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ВАТМАН 01 · сегодняшняя цитата на ватмане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0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conceptual_sketch_illustration_backgroun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880360" y="822960"/>
            <a:ext cx="6217920" cy="502920"/>
          </a:xfrm>
          <a:prstGeom prst="rect">
            <a:avLst/>
          </a:prstGeom>
          <a:noFill/>
          <a:ln/>
          <a:effectLst>
            <a:outerShdw sx="100000" sy="100000" kx="0" ky="0" algn="bl" rotWithShape="0" blurRad="25400" dist="50800" dir="2700000">
              <a:srgbClr val="FFFFFF">
                <a:alpha val="70000"/>
              </a:srgbClr>
            </a:outerShdw>
          </a:effectLst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D24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Первый шаг — пример сверху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2715768" y="850392"/>
            <a:ext cx="1097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3E7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3108960" y="1600200"/>
            <a:ext cx="5623560" cy="2423160"/>
          </a:xfrm>
          <a:prstGeom prst="rect">
            <a:avLst/>
          </a:prstGeom>
          <a:noFill/>
          <a:ln/>
          <a:effectLst>
            <a:outerShdw sx="100000" sy="100000" kx="0" ky="0" algn="bl" rotWithShape="0" blurRad="12700" dist="50800" dir="2700000">
              <a:srgbClr val="FFFFFF">
                <a:alpha val="75000"/>
              </a:srgbClr>
            </a:outerShdw>
          </a:effectLst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2120" b="1" dirty="0">
                <a:solidFill>
                  <a:srgbClr val="3F4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Я сам так делаю.</a:t>
            </a:r>
            <a:endParaRPr lang="en-US" sz="2120" dirty="0"/>
          </a:p>
          <a:p>
            <a:pPr indent="0" marL="0">
              <a:buNone/>
            </a:pPr>
            <a:endParaRPr lang="en-US" sz="2120" dirty="0"/>
          </a:p>
          <a:p>
            <a:pPr indent="0" marL="0">
              <a:buNone/>
            </a:pPr>
            <a:r>
              <a:rPr lang="en-US" sz="2120" b="1" dirty="0">
                <a:solidFill>
                  <a:srgbClr val="3F4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Президенты, лидеры, компании — тоже.</a:t>
            </a:r>
            <a:endParaRPr lang="en-US" sz="2120" dirty="0"/>
          </a:p>
          <a:p>
            <a:pPr indent="0" marL="0">
              <a:buNone/>
            </a:pPr>
            <a:endParaRPr lang="en-US" sz="2120" dirty="0"/>
          </a:p>
          <a:p>
            <a:pPr indent="0" marL="0">
              <a:buNone/>
            </a:pPr>
            <a:r>
              <a:rPr lang="en-US" sz="2120" b="1" dirty="0">
                <a:solidFill>
                  <a:srgbClr val="3F4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Популяция повторяет.</a:t>
            </a:r>
            <a:endParaRPr lang="en-US" sz="2120" dirty="0"/>
          </a:p>
          <a:p>
            <a:pPr indent="0" marL="0">
              <a:buNone/>
            </a:pPr>
            <a:endParaRPr lang="en-US" sz="2120" dirty="0"/>
          </a:p>
          <a:p>
            <a:pPr indent="0" marL="0">
              <a:buNone/>
            </a:pPr>
            <a:r>
              <a:rPr lang="en-US" sz="2120" b="1" dirty="0">
                <a:solidFill>
                  <a:srgbClr val="3F4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Чистая энергия входит в базовую поставку.</a:t>
            </a:r>
            <a:endParaRPr lang="en-US" sz="2120" dirty="0"/>
          </a:p>
        </p:txBody>
      </p:sp>
      <p:sp>
        <p:nvSpPr>
          <p:cNvPr id="6" name="Text 3"/>
          <p:cNvSpPr/>
          <p:nvPr/>
        </p:nvSpPr>
        <p:spPr>
          <a:xfrm>
            <a:off x="2057400" y="4407408"/>
            <a:ext cx="7635240" cy="749808"/>
          </a:xfrm>
          <a:prstGeom prst="rect">
            <a:avLst/>
          </a:prstGeom>
          <a:noFill/>
          <a:ln/>
          <a:effectLst>
            <a:outerShdw sx="100000" sy="100000" kx="0" ky="0" algn="bl" rotWithShape="0" blurRad="25400" dist="50800" dir="2700000">
              <a:srgbClr val="FFFFFF">
                <a:alpha val="85000"/>
              </a:srgbClr>
            </a:outerShdw>
          </a:effectLst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C84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Выход из кризиса через космос —</a:t>
            </a:r>
            <a:endParaRPr lang="en-US" sz="2200" dirty="0"/>
          </a:p>
          <a:p>
            <a:pPr algn="ctr" indent="0" marL="0">
              <a:buNone/>
            </a:pPr>
            <a:r>
              <a:rPr lang="en-US" sz="2200" b="1" dirty="0">
                <a:solidFill>
                  <a:srgbClr val="C84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новую, светлую, чистую жизнь.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411480" y="6291072"/>
            <a:ext cx="3108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6D747A">
                    <a:alpha val="94000"/>
                  </a:srgbClr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ВАТМАН 10 · манифест чистой среды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0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scene_a_large_sketch_brainstorm_illustrati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43200" y="804672"/>
            <a:ext cx="6126480" cy="502920"/>
          </a:xfrm>
          <a:prstGeom prst="rect">
            <a:avLst/>
          </a:prstGeom>
          <a:noFill/>
          <a:ln/>
          <a:effectLst>
            <a:outerShdw sx="100000" sy="100000" kx="0" ky="0" algn="bl" rotWithShape="0" blurRad="25400" dist="50800" dir="2700000">
              <a:srgbClr val="FFFFFF">
                <a:alpha val="70000"/>
              </a:srgbClr>
            </a:outerShdw>
          </a:effectLst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D24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Кризис ускоряет эволюцию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2578608" y="832104"/>
            <a:ext cx="1097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C84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2743200" y="1536192"/>
            <a:ext cx="5989320" cy="1965960"/>
          </a:xfrm>
          <a:prstGeom prst="rect">
            <a:avLst/>
          </a:prstGeom>
          <a:noFill/>
          <a:ln/>
          <a:effectLst>
            <a:outerShdw sx="100000" sy="100000" kx="0" ky="0" algn="bl" rotWithShape="0" blurRad="12700" dist="50800" dir="2700000">
              <a:srgbClr val="FFFFFF">
                <a:alpha val="75000"/>
              </a:srgbClr>
            </a:outerShdw>
          </a:effectLst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950" dirty="0">
                <a:solidFill>
                  <a:srgbClr val="3F4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Катастрофа открывает быстрый инженерный коридор.</a:t>
            </a:r>
            <a:endParaRPr lang="en-US" sz="1950" dirty="0"/>
          </a:p>
          <a:p>
            <a:pPr indent="0" marL="0">
              <a:buNone/>
            </a:pPr>
            <a:endParaRPr lang="en-US" sz="1950" dirty="0"/>
          </a:p>
          <a:p>
            <a:pPr indent="0" marL="0">
              <a:buNone/>
            </a:pPr>
            <a:r>
              <a:rPr lang="en-US" sz="1950" dirty="0">
                <a:solidFill>
                  <a:srgbClr val="3F4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Сбрасываем накопленный инженер на ошибки цивилизации.</a:t>
            </a:r>
            <a:endParaRPr lang="en-US" sz="1950" dirty="0"/>
          </a:p>
          <a:p>
            <a:pPr indent="0" marL="0">
              <a:buNone/>
            </a:pPr>
            <a:endParaRPr lang="en-US" sz="1950" dirty="0"/>
          </a:p>
          <a:p>
            <a:pPr indent="0" marL="0">
              <a:buNone/>
            </a:pPr>
            <a:r>
              <a:rPr lang="en-US" sz="1950" dirty="0">
                <a:solidFill>
                  <a:srgbClr val="3F4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Собираем чистую биологическую среду как базовую поставку.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 rot="-120000">
            <a:off x="2953512" y="3822192"/>
            <a:ext cx="4389120" cy="292608"/>
          </a:xfrm>
          <a:prstGeom prst="rect">
            <a:avLst/>
          </a:prstGeom>
          <a:noFill/>
          <a:ln/>
          <a:effectLst>
            <a:outerShdw sx="100000" sy="100000" kx="0" ky="0" algn="bl" rotWithShape="0" blurRad="12700" dist="50800" dir="2700000">
              <a:srgbClr val="FFFFFF">
                <a:alpha val="70000"/>
              </a:srgbClr>
            </a:outerShdw>
          </a:effectLst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2E78B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энергетика катастроф + лайфлинг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411480" y="6291072"/>
            <a:ext cx="3108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6D747A">
                    <a:alpha val="94000"/>
                  </a:srgbClr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ВАТМАН 02 · кризис → продукт → поставка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0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ide_overhead_architectural_sketch_scene_on_a_dra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926080" y="685800"/>
            <a:ext cx="5394960" cy="502920"/>
          </a:xfrm>
          <a:prstGeom prst="rect">
            <a:avLst/>
          </a:prstGeom>
          <a:noFill/>
          <a:ln/>
          <a:effectLst>
            <a:outerShdw sx="100000" sy="100000" kx="0" ky="0" algn="bl" rotWithShape="0" blurRad="25400" dist="50800" dir="2700000">
              <a:srgbClr val="FFFFFF">
                <a:alpha val="70000"/>
              </a:srgbClr>
            </a:outerShdw>
          </a:effectLst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D24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Космос даёт протокол</a:t>
            </a:r>
            <a:endParaRPr lang="en-US" sz="3100" dirty="0"/>
          </a:p>
        </p:txBody>
      </p:sp>
      <p:sp>
        <p:nvSpPr>
          <p:cNvPr id="4" name="Text 1"/>
          <p:cNvSpPr/>
          <p:nvPr/>
        </p:nvSpPr>
        <p:spPr>
          <a:xfrm>
            <a:off x="2761488" y="713232"/>
            <a:ext cx="1097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2E78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3100" dirty="0"/>
          </a:p>
        </p:txBody>
      </p:sp>
      <p:sp>
        <p:nvSpPr>
          <p:cNvPr id="5" name="Text 2"/>
          <p:cNvSpPr/>
          <p:nvPr/>
        </p:nvSpPr>
        <p:spPr>
          <a:xfrm>
            <a:off x="2971800" y="1444752"/>
            <a:ext cx="5257800" cy="1920240"/>
          </a:xfrm>
          <a:prstGeom prst="rect">
            <a:avLst/>
          </a:prstGeom>
          <a:noFill/>
          <a:ln/>
          <a:effectLst>
            <a:outerShdw sx="100000" sy="100000" kx="0" ky="0" algn="bl" rotWithShape="0" blurRad="12700" dist="50800" dir="2700000">
              <a:srgbClr val="FFFFFF">
                <a:alpha val="75000"/>
              </a:srgbClr>
            </a:outerShdw>
          </a:effectLst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950" dirty="0">
                <a:solidFill>
                  <a:srgbClr val="3F4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МКС учит: каждый грамм воды, химии и времени должен иметь смысл.</a:t>
            </a:r>
            <a:endParaRPr lang="en-US" sz="1950" dirty="0"/>
          </a:p>
          <a:p>
            <a:pPr indent="0" marL="0">
              <a:buNone/>
            </a:pPr>
            <a:endParaRPr lang="en-US" sz="1950" dirty="0"/>
          </a:p>
          <a:p>
            <a:pPr indent="0" marL="0">
              <a:buNone/>
            </a:pPr>
            <a:r>
              <a:rPr lang="en-US" sz="1950" dirty="0">
                <a:solidFill>
                  <a:srgbClr val="3F4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Лосьон. Полотенце. Регламент. Автономность.</a:t>
            </a:r>
            <a:endParaRPr lang="en-US" sz="1950" dirty="0"/>
          </a:p>
          <a:p>
            <a:pPr indent="0" marL="0">
              <a:buNone/>
            </a:pPr>
            <a:endParaRPr lang="en-US" sz="1950" dirty="0"/>
          </a:p>
          <a:p>
            <a:pPr indent="0" marL="0">
              <a:buNone/>
            </a:pPr>
            <a:r>
              <a:rPr lang="en-US" sz="1950" dirty="0">
                <a:solidFill>
                  <a:srgbClr val="3F4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Тело чистое — система живёт.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 rot="-480000">
            <a:off x="1005840" y="1051560"/>
            <a:ext cx="2560320" cy="256032"/>
          </a:xfrm>
          <a:prstGeom prst="rect">
            <a:avLst/>
          </a:prstGeom>
          <a:noFill/>
          <a:ln/>
          <a:effectLst>
            <a:outerShdw sx="100000" sy="100000" kx="0" ky="0" algn="bl" rotWithShape="0" blurRad="12700" dist="50800" dir="2700000">
              <a:srgbClr val="FFFFFF">
                <a:alpha val="70000"/>
              </a:srgbClr>
            </a:outerShdw>
          </a:effectLst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C84C3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стресс-тест среды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411480" y="6291072"/>
            <a:ext cx="3108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6D747A">
                    <a:alpha val="94000"/>
                  </a:srgbClr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ВАТМАН 03 · орбитальный быт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0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sketch_illustration_concept_art_scene_on_a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7512" y="713232"/>
            <a:ext cx="484632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5400" dist="50800" dir="2700000">
              <a:srgbClr val="FFFFFF">
                <a:alpha val="70000"/>
              </a:srgbClr>
            </a:outerShdw>
          </a:effectLst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D24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Машина — часть личной среды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502920" y="740664"/>
            <a:ext cx="1097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3E7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2700" dirty="0"/>
          </a:p>
        </p:txBody>
      </p:sp>
      <p:sp>
        <p:nvSpPr>
          <p:cNvPr id="5" name="Text 2"/>
          <p:cNvSpPr/>
          <p:nvPr/>
        </p:nvSpPr>
        <p:spPr>
          <a:xfrm>
            <a:off x="713232" y="1417320"/>
            <a:ext cx="4069080" cy="1901952"/>
          </a:xfrm>
          <a:prstGeom prst="rect">
            <a:avLst/>
          </a:prstGeom>
          <a:noFill/>
          <a:ln/>
          <a:effectLst>
            <a:outerShdw sx="100000" sy="100000" kx="0" ky="0" algn="bl" rotWithShape="0" blurRad="12700" dist="50800" dir="2700000">
              <a:srgbClr val="FFFFFF">
                <a:alpha val="75000"/>
              </a:srgbClr>
            </a:outerShdw>
          </a:effectLst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2250" b="1" dirty="0">
                <a:solidFill>
                  <a:srgbClr val="3F4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Чистая одежда.</a:t>
            </a:r>
            <a:endParaRPr lang="en-US" sz="2250" dirty="0"/>
          </a:p>
          <a:p>
            <a:pPr indent="0" marL="0">
              <a:buNone/>
            </a:pPr>
            <a:r>
              <a:rPr lang="en-US" sz="2250" b="1" dirty="0">
                <a:solidFill>
                  <a:srgbClr val="3F4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Чищенные зубы.</a:t>
            </a:r>
            <a:endParaRPr lang="en-US" sz="2250" dirty="0"/>
          </a:p>
          <a:p>
            <a:pPr indent="0" marL="0">
              <a:buNone/>
            </a:pPr>
            <a:r>
              <a:rPr lang="en-US" sz="2250" b="1" dirty="0">
                <a:solidFill>
                  <a:srgbClr val="3F4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Причёсанный человек.</a:t>
            </a:r>
            <a:endParaRPr lang="en-US" sz="2250" dirty="0"/>
          </a:p>
          <a:p>
            <a:pPr indent="0" marL="0">
              <a:buNone/>
            </a:pPr>
            <a:endParaRPr lang="en-US" sz="2250" dirty="0"/>
          </a:p>
          <a:p>
            <a:pPr indent="0" marL="0">
              <a:buNone/>
            </a:pPr>
            <a:r>
              <a:rPr lang="en-US" sz="2250" b="1" dirty="0">
                <a:solidFill>
                  <a:srgbClr val="3F4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Садиться в чистую машину приятно.</a:t>
            </a:r>
            <a:endParaRPr lang="en-US" sz="2250" dirty="0"/>
          </a:p>
        </p:txBody>
      </p:sp>
      <p:sp>
        <p:nvSpPr>
          <p:cNvPr id="6" name="Text 3"/>
          <p:cNvSpPr/>
          <p:nvPr/>
        </p:nvSpPr>
        <p:spPr>
          <a:xfrm>
            <a:off x="822960" y="3886200"/>
            <a:ext cx="3520440" cy="960120"/>
          </a:xfrm>
          <a:prstGeom prst="rect">
            <a:avLst/>
          </a:prstGeom>
          <a:noFill/>
          <a:ln/>
          <a:effectLst>
            <a:outerShdw sx="100000" sy="100000" kx="0" ky="0" algn="bl" rotWithShape="0" blurRad="25400" dist="50800" dir="2700000">
              <a:srgbClr val="FFFFFF">
                <a:alpha val="85000"/>
              </a:srgbClr>
            </a:outerShdw>
          </a:effectLst>
        </p:spPr>
        <p:txBody>
          <a:bodyPr wrap="square" lIns="254" tIns="254" rIns="254" bIns="254" rtlCol="0" anchor="ctr">
            <a:normAutofit/>
          </a:bodyPr>
          <a:lstStyle/>
          <a:p>
            <a:pPr algn="l" indent="0" marL="0">
              <a:buNone/>
            </a:pPr>
            <a:r>
              <a:rPr lang="en-US" sz="3500" b="1" dirty="0">
                <a:solidFill>
                  <a:srgbClr val="C84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Clean car</a:t>
            </a:r>
            <a:endParaRPr lang="en-US" sz="3500" dirty="0"/>
          </a:p>
          <a:p>
            <a:pPr algn="l" indent="0" marL="0">
              <a:buNone/>
            </a:pPr>
            <a:r>
              <a:rPr lang="en-US" sz="3500" b="1" dirty="0">
                <a:solidFill>
                  <a:srgbClr val="C84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sexy.</a:t>
            </a:r>
            <a:endParaRPr lang="en-US" sz="3500" dirty="0"/>
          </a:p>
        </p:txBody>
      </p:sp>
      <p:sp>
        <p:nvSpPr>
          <p:cNvPr id="7" name="Text 4"/>
          <p:cNvSpPr/>
          <p:nvPr/>
        </p:nvSpPr>
        <p:spPr>
          <a:xfrm>
            <a:off x="411480" y="6291072"/>
            <a:ext cx="3108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6D747A">
                    <a:alpha val="94000"/>
                  </a:srgbClr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ВАТМАН 04 · секси — end of story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0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ide_top_down_flat_lay_concept_sketch_scene_on_a_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520440" y="621792"/>
            <a:ext cx="530352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5400" dist="50800" dir="2700000">
              <a:srgbClr val="FFFFFF">
                <a:alpha val="70000"/>
              </a:srgbClr>
            </a:outerShdw>
          </a:effectLst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D24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Интеллект подбирает набор</a:t>
            </a:r>
            <a:endParaRPr lang="en-US" sz="2800" dirty="0"/>
          </a:p>
        </p:txBody>
      </p:sp>
      <p:sp>
        <p:nvSpPr>
          <p:cNvPr id="4" name="Text 1"/>
          <p:cNvSpPr/>
          <p:nvPr/>
        </p:nvSpPr>
        <p:spPr>
          <a:xfrm>
            <a:off x="3355848" y="649224"/>
            <a:ext cx="1097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2E78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3337560" y="1353312"/>
            <a:ext cx="5074920" cy="1783080"/>
          </a:xfrm>
          <a:prstGeom prst="rect">
            <a:avLst/>
          </a:prstGeom>
          <a:noFill/>
          <a:ln/>
          <a:effectLst>
            <a:outerShdw sx="100000" sy="100000" kx="0" ky="0" algn="bl" rotWithShape="0" blurRad="12700" dist="50800" dir="2700000">
              <a:srgbClr val="FFFFFF">
                <a:alpha val="75000"/>
              </a:srgbClr>
            </a:outerShdw>
          </a:effectLst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830" dirty="0">
                <a:solidFill>
                  <a:srgbClr val="3F4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Покажи машине, где она ездит.</a:t>
            </a:r>
            <a:endParaRPr lang="en-US" sz="1830" dirty="0"/>
          </a:p>
          <a:p>
            <a:pPr indent="0" marL="0">
              <a:buNone/>
            </a:pPr>
            <a:endParaRPr lang="en-US" sz="1830" dirty="0"/>
          </a:p>
          <a:p>
            <a:pPr indent="0" marL="0">
              <a:buNone/>
            </a:pPr>
            <a:r>
              <a:rPr lang="en-US" sz="1830" dirty="0">
                <a:solidFill>
                  <a:srgbClr val="3F4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Интеллект видит пыль, реагенты, климат, покрытие.</a:t>
            </a:r>
            <a:endParaRPr lang="en-US" sz="1830" dirty="0"/>
          </a:p>
          <a:p>
            <a:pPr indent="0" marL="0">
              <a:buNone/>
            </a:pPr>
            <a:endParaRPr lang="en-US" sz="1830" dirty="0"/>
          </a:p>
          <a:p>
            <a:pPr indent="0" marL="0">
              <a:buNone/>
            </a:pPr>
            <a:r>
              <a:rPr lang="en-US" sz="1830" dirty="0">
                <a:solidFill>
                  <a:srgbClr val="3F4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Он выдаёт лосьон, тряпки, инструмент и режим.</a:t>
            </a:r>
            <a:endParaRPr lang="en-US" sz="1830" dirty="0"/>
          </a:p>
        </p:txBody>
      </p:sp>
      <p:sp>
        <p:nvSpPr>
          <p:cNvPr id="6" name="Text 3"/>
          <p:cNvSpPr/>
          <p:nvPr/>
        </p:nvSpPr>
        <p:spPr>
          <a:xfrm>
            <a:off x="3794760" y="3749040"/>
            <a:ext cx="3383280" cy="256032"/>
          </a:xfrm>
          <a:prstGeom prst="rect">
            <a:avLst/>
          </a:prstGeom>
          <a:noFill/>
          <a:ln/>
          <a:effectLst>
            <a:outerShdw sx="100000" sy="100000" kx="0" ky="0" algn="bl" rotWithShape="0" blurRad="12700" dist="50800" dir="2700000">
              <a:srgbClr val="FFFFFF">
                <a:alpha val="70000"/>
              </a:srgbClr>
            </a:outerShdw>
          </a:effectLst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3E7A4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маршрут → грязь → рецепт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411480" y="6291072"/>
            <a:ext cx="3108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6D747A">
                    <a:alpha val="94000"/>
                  </a:srgbClr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ВАТМАН 05 · персональный рецепт чистоты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0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ide_sketchy_illustration_presentation_slide_bac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0" y="896112"/>
            <a:ext cx="3749040" cy="502920"/>
          </a:xfrm>
          <a:prstGeom prst="rect">
            <a:avLst/>
          </a:prstGeom>
          <a:noFill/>
          <a:ln/>
          <a:effectLst>
            <a:outerShdw sx="100000" sy="100000" kx="0" ky="0" algn="bl" rotWithShape="0" blurRad="25400" dist="50800" dir="2700000">
              <a:srgbClr val="FFFFFF">
                <a:alpha val="70000"/>
              </a:srgbClr>
            </a:outerShdw>
          </a:effectLst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D24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Протокол дома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6419088" y="923544"/>
            <a:ext cx="1097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C84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6629400" y="1664208"/>
            <a:ext cx="4069080" cy="2423160"/>
          </a:xfrm>
          <a:prstGeom prst="rect">
            <a:avLst/>
          </a:prstGeom>
          <a:noFill/>
          <a:ln/>
          <a:effectLst>
            <a:outerShdw sx="100000" sy="100000" kx="0" ky="0" algn="bl" rotWithShape="0" blurRad="12700" dist="50800" dir="2700000">
              <a:srgbClr val="FFFFFF">
                <a:alpha val="75000"/>
              </a:srgbClr>
            </a:outerShdw>
          </a:effectLst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2150" b="1" dirty="0">
                <a:solidFill>
                  <a:srgbClr val="3F4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Осмотр поверхности</a:t>
            </a:r>
            <a:endParaRPr lang="en-US" sz="2150" dirty="0"/>
          </a:p>
          <a:p>
            <a:pPr indent="0" marL="0">
              <a:buNone/>
            </a:pPr>
            <a:r>
              <a:rPr lang="en-US" sz="2150" b="1" dirty="0">
                <a:solidFill>
                  <a:srgbClr val="3F4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Лосьон по зонам</a:t>
            </a:r>
            <a:endParaRPr lang="en-US" sz="2150" dirty="0"/>
          </a:p>
          <a:p>
            <a:pPr indent="0" marL="0">
              <a:buNone/>
            </a:pPr>
            <a:r>
              <a:rPr lang="en-US" sz="2150" b="1" dirty="0">
                <a:solidFill>
                  <a:srgbClr val="3F4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Микрофибра по направлению</a:t>
            </a:r>
            <a:endParaRPr lang="en-US" sz="2150" dirty="0"/>
          </a:p>
          <a:p>
            <a:pPr indent="0" marL="0">
              <a:buNone/>
            </a:pPr>
            <a:r>
              <a:rPr lang="en-US" sz="2150" b="1" dirty="0">
                <a:solidFill>
                  <a:srgbClr val="3F4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Контроль блеска</a:t>
            </a:r>
            <a:endParaRPr lang="en-US" sz="2150" dirty="0"/>
          </a:p>
          <a:p>
            <a:pPr indent="0" marL="0">
              <a:buNone/>
            </a:pPr>
            <a:r>
              <a:rPr lang="en-US" sz="2150" b="1" dirty="0">
                <a:solidFill>
                  <a:srgbClr val="3F4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Быстрая полировка</a:t>
            </a:r>
            <a:endParaRPr lang="en-US" sz="2150" dirty="0"/>
          </a:p>
        </p:txBody>
      </p:sp>
      <p:sp>
        <p:nvSpPr>
          <p:cNvPr id="6" name="Text 3"/>
          <p:cNvSpPr/>
          <p:nvPr/>
        </p:nvSpPr>
        <p:spPr>
          <a:xfrm rot="-60000">
            <a:off x="7360920" y="4645152"/>
            <a:ext cx="2560320" cy="274320"/>
          </a:xfrm>
          <a:prstGeom prst="rect">
            <a:avLst/>
          </a:prstGeom>
          <a:noFill/>
          <a:ln/>
          <a:effectLst>
            <a:outerShdw sx="100000" sy="100000" kx="0" ky="0" algn="bl" rotWithShape="0" blurRad="12700" dist="50800" dir="2700000">
              <a:srgbClr val="FFFFFF">
                <a:alpha val="70000"/>
              </a:srgbClr>
            </a:outerShdw>
          </a:effectLst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2E78B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каждый может сам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411480" y="6291072"/>
            <a:ext cx="3108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6D747A">
                    <a:alpha val="94000"/>
                  </a:srgbClr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ВАТМАН 06 · операция без очереди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0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wide_clean_minimalist_infographic_technical_illu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786384"/>
            <a:ext cx="4297680" cy="502920"/>
          </a:xfrm>
          <a:prstGeom prst="rect">
            <a:avLst/>
          </a:prstGeom>
          <a:noFill/>
          <a:ln/>
          <a:effectLst>
            <a:outerShdw sx="100000" sy="100000" kx="0" ky="0" algn="bl" rotWithShape="0" blurRad="25400" dist="50800" dir="2700000">
              <a:srgbClr val="FFFFFF">
                <a:alpha val="70000"/>
              </a:srgbClr>
            </a:outerShdw>
          </a:effectLst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1D24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Защита лакокраски</a:t>
            </a:r>
            <a:endParaRPr lang="en-US" sz="3100" dirty="0"/>
          </a:p>
        </p:txBody>
      </p:sp>
      <p:sp>
        <p:nvSpPr>
          <p:cNvPr id="4" name="Text 1"/>
          <p:cNvSpPr/>
          <p:nvPr/>
        </p:nvSpPr>
        <p:spPr>
          <a:xfrm>
            <a:off x="493776" y="813816"/>
            <a:ext cx="1097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2E78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3100" dirty="0"/>
          </a:p>
        </p:txBody>
      </p:sp>
      <p:sp>
        <p:nvSpPr>
          <p:cNvPr id="5" name="Text 2"/>
          <p:cNvSpPr/>
          <p:nvPr/>
        </p:nvSpPr>
        <p:spPr>
          <a:xfrm>
            <a:off x="731520" y="1527048"/>
            <a:ext cx="3977640" cy="2606040"/>
          </a:xfrm>
          <a:prstGeom prst="rect">
            <a:avLst/>
          </a:prstGeom>
          <a:noFill/>
          <a:ln/>
          <a:effectLst>
            <a:outerShdw sx="100000" sy="100000" kx="0" ky="0" algn="bl" rotWithShape="0" blurRad="12700" dist="50800" dir="2700000">
              <a:srgbClr val="FFFFFF">
                <a:alpha val="75000"/>
              </a:srgbClr>
            </a:outerShdw>
          </a:effectLst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2120" b="1" dirty="0">
                <a:solidFill>
                  <a:srgbClr val="3F4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Чуть чаще полировать.</a:t>
            </a:r>
            <a:endParaRPr lang="en-US" sz="2120" dirty="0"/>
          </a:p>
          <a:p>
            <a:pPr indent="0" marL="0">
              <a:buNone/>
            </a:pPr>
            <a:endParaRPr lang="en-US" sz="2120" dirty="0"/>
          </a:p>
          <a:p>
            <a:pPr indent="0" marL="0">
              <a:buNone/>
            </a:pPr>
            <a:r>
              <a:rPr lang="en-US" sz="2120" b="1" dirty="0">
                <a:solidFill>
                  <a:srgbClr val="3F4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Мягкая антистатическая микрофибра.</a:t>
            </a:r>
            <a:endParaRPr lang="en-US" sz="2120" dirty="0"/>
          </a:p>
          <a:p>
            <a:pPr indent="0" marL="0">
              <a:buNone/>
            </a:pPr>
            <a:endParaRPr lang="en-US" sz="2120" dirty="0"/>
          </a:p>
          <a:p>
            <a:pPr indent="0" marL="0">
              <a:buNone/>
            </a:pPr>
            <a:r>
              <a:rPr lang="en-US" sz="2120" b="1" dirty="0">
                <a:solidFill>
                  <a:srgbClr val="3F4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Чистый инструмент.</a:t>
            </a:r>
            <a:endParaRPr lang="en-US" sz="2120" dirty="0"/>
          </a:p>
          <a:p>
            <a:pPr indent="0" marL="0">
              <a:buNone/>
            </a:pPr>
            <a:endParaRPr lang="en-US" sz="2120" dirty="0"/>
          </a:p>
          <a:p>
            <a:pPr indent="0" marL="0">
              <a:buNone/>
            </a:pPr>
            <a:r>
              <a:rPr lang="en-US" sz="2120" b="1" dirty="0">
                <a:solidFill>
                  <a:srgbClr val="3F4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 регламент — много блеска.</a:t>
            </a:r>
            <a:endParaRPr lang="en-US" sz="2120" dirty="0"/>
          </a:p>
        </p:txBody>
      </p:sp>
      <p:sp>
        <p:nvSpPr>
          <p:cNvPr id="6" name="Text 3"/>
          <p:cNvSpPr/>
          <p:nvPr/>
        </p:nvSpPr>
        <p:spPr>
          <a:xfrm rot="-360000">
            <a:off x="3127248" y="4818888"/>
            <a:ext cx="2057400" cy="256032"/>
          </a:xfrm>
          <a:prstGeom prst="rect">
            <a:avLst/>
          </a:prstGeom>
          <a:noFill/>
          <a:ln/>
          <a:effectLst>
            <a:outerShdw sx="100000" sy="100000" kx="0" ky="0" algn="bl" rotWithShape="0" blurRad="12700" dist="50800" dir="2700000">
              <a:srgbClr val="FFFFFF">
                <a:alpha val="70000"/>
              </a:srgbClr>
            </a:outerShdw>
          </a:effectLst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3E7A4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бережный контакт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411480" y="6291072"/>
            <a:ext cx="3108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6D747A">
                    <a:alpha val="94000"/>
                  </a:srgbClr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ВАТМАН 07 · блеск как обслуживание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0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soft_hand_drawn_illustration_concept_sketch_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94944" y="749808"/>
            <a:ext cx="4709160" cy="502920"/>
          </a:xfrm>
          <a:prstGeom prst="rect">
            <a:avLst/>
          </a:prstGeom>
          <a:noFill/>
          <a:ln/>
          <a:effectLst>
            <a:outerShdw sx="100000" sy="100000" kx="0" ky="0" algn="bl" rotWithShape="0" blurRad="25400" dist="50800" dir="2700000">
              <a:srgbClr val="FFFFFF">
                <a:alpha val="70000"/>
              </a:srgbClr>
            </a:outerShdw>
          </a:effectLst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D24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Чистая машина дешевле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530352" y="777240"/>
            <a:ext cx="1097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3E7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6126480" y="1005840"/>
            <a:ext cx="3931920" cy="2240280"/>
          </a:xfrm>
          <a:prstGeom prst="rect">
            <a:avLst/>
          </a:prstGeom>
          <a:noFill/>
          <a:ln/>
          <a:effectLst>
            <a:outerShdw sx="100000" sy="100000" kx="0" ky="0" algn="bl" rotWithShape="0" blurRad="12700" dist="50800" dir="2700000">
              <a:srgbClr val="FFFFFF">
                <a:alpha val="75000"/>
              </a:srgbClr>
            </a:outerShdw>
          </a:effectLst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2050" b="1" dirty="0">
                <a:solidFill>
                  <a:srgbClr val="3F4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Камеры видят чистоту.</a:t>
            </a:r>
            <a:endParaRPr lang="en-US" sz="2050" dirty="0"/>
          </a:p>
          <a:p>
            <a:pPr indent="0" marL="0">
              <a:buNone/>
            </a:pPr>
            <a:r>
              <a:rPr lang="en-US" sz="2050" b="1" dirty="0">
                <a:solidFill>
                  <a:srgbClr val="3F4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Город начисляет маленький бонус.</a:t>
            </a:r>
            <a:endParaRPr lang="en-US" sz="2050" dirty="0"/>
          </a:p>
          <a:p>
            <a:pPr indent="0" marL="0">
              <a:buNone/>
            </a:pPr>
            <a:endParaRPr lang="en-US" sz="2050" dirty="0"/>
          </a:p>
          <a:p>
            <a:pPr indent="0" marL="0">
              <a:buNone/>
            </a:pPr>
            <a:r>
              <a:rPr lang="en-US" sz="2050" b="1" dirty="0">
                <a:solidFill>
                  <a:srgbClr val="3F4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Самое малое — рубль, два, три.</a:t>
            </a:r>
            <a:endParaRPr lang="en-US" sz="2050" dirty="0"/>
          </a:p>
          <a:p>
            <a:pPr indent="0" marL="0">
              <a:buNone/>
            </a:pPr>
            <a:endParaRPr lang="en-US" sz="2050" dirty="0"/>
          </a:p>
          <a:p>
            <a:pPr indent="0" marL="0">
              <a:buNone/>
            </a:pPr>
            <a:r>
              <a:rPr lang="en-US" sz="2050" b="1" dirty="0">
                <a:solidFill>
                  <a:srgbClr val="3F4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Сигнал мягкий, привычка сильная.</a:t>
            </a:r>
            <a:endParaRPr lang="en-US" sz="2050" dirty="0"/>
          </a:p>
        </p:txBody>
      </p:sp>
      <p:sp>
        <p:nvSpPr>
          <p:cNvPr id="6" name="Text 3"/>
          <p:cNvSpPr/>
          <p:nvPr/>
        </p:nvSpPr>
        <p:spPr>
          <a:xfrm rot="180000">
            <a:off x="6355080" y="3749040"/>
            <a:ext cx="2880360" cy="292608"/>
          </a:xfrm>
          <a:prstGeom prst="rect">
            <a:avLst/>
          </a:prstGeom>
          <a:noFill/>
          <a:ln/>
          <a:effectLst>
            <a:outerShdw sx="100000" sy="100000" kx="0" ky="0" algn="bl" rotWithShape="0" blurRad="12700" dist="50800" dir="2700000">
              <a:srgbClr val="FFFFFF">
                <a:alpha val="70000"/>
              </a:srgbClr>
            </a:outerShdw>
          </a:effectLst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C84C3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награда за сияние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411480" y="6291072"/>
            <a:ext cx="3108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6D747A">
                    <a:alpha val="94000"/>
                  </a:srgbClr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ВАТМАН 08 · мягкая городская привычка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0E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infographic_style_illustration_on_a_pal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160520" y="1664208"/>
            <a:ext cx="3200400" cy="502920"/>
          </a:xfrm>
          <a:prstGeom prst="rect">
            <a:avLst/>
          </a:prstGeom>
          <a:noFill/>
          <a:ln/>
          <a:effectLst>
            <a:outerShdw sx="100000" sy="100000" kx="0" ky="0" algn="bl" rotWithShape="0" blurRad="25400" dist="50800" dir="2700000">
              <a:srgbClr val="FFFFFF">
                <a:alpha val="70000"/>
              </a:srgbClr>
            </a:outerShdw>
          </a:effectLst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1D24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Три выхода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3995928" y="1691640"/>
            <a:ext cx="1097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2E78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3703320" y="2395728"/>
            <a:ext cx="4206240" cy="1874520"/>
          </a:xfrm>
          <a:prstGeom prst="rect">
            <a:avLst/>
          </a:prstGeom>
          <a:noFill/>
          <a:ln/>
          <a:effectLst>
            <a:outerShdw sx="100000" sy="100000" kx="0" ky="0" algn="bl" rotWithShape="0" blurRad="12700" dist="50800" dir="2700000">
              <a:srgbClr val="FFFFFF">
                <a:alpha val="75000"/>
              </a:srgbClr>
            </a:outerShdw>
          </a:effectLst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3F4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Так моем людей</a:t>
            </a:r>
            <a:endParaRPr lang="en-US" sz="2200" dirty="0"/>
          </a:p>
          <a:p>
            <a:pPr indent="0" marL="0">
              <a:buNone/>
            </a:pPr>
            <a:r>
              <a:rPr lang="en-US" sz="2200" b="1" dirty="0">
                <a:solidFill>
                  <a:srgbClr val="3F4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кризисном сценарии.</a:t>
            </a:r>
            <a:endParaRPr lang="en-US" sz="2200" dirty="0"/>
          </a:p>
          <a:p>
            <a:pPr indent="0" marL="0">
              <a:buNone/>
            </a:pPr>
            <a:endParaRPr lang="en-US" sz="2200" dirty="0"/>
          </a:p>
          <a:p>
            <a:pPr indent="0" marL="0">
              <a:buNone/>
            </a:pPr>
            <a:r>
              <a:rPr lang="en-US" sz="2200" b="1" dirty="0">
                <a:solidFill>
                  <a:srgbClr val="3F4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Так моем машины.</a:t>
            </a:r>
            <a:endParaRPr lang="en-US" sz="2200" dirty="0"/>
          </a:p>
          <a:p>
            <a:pPr indent="0" marL="0">
              <a:buNone/>
            </a:pPr>
            <a:endParaRPr lang="en-US" sz="2200" dirty="0"/>
          </a:p>
          <a:p>
            <a:pPr indent="0" marL="0">
              <a:buNone/>
            </a:pPr>
            <a:r>
              <a:rPr lang="en-US" sz="2200" b="1" dirty="0">
                <a:solidFill>
                  <a:srgbClr val="3F4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Так моем весь остальной мир.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3154680" y="4617720"/>
            <a:ext cx="5394960" cy="384048"/>
          </a:xfrm>
          <a:prstGeom prst="rect">
            <a:avLst/>
          </a:prstGeom>
          <a:noFill/>
          <a:ln/>
          <a:effectLst>
            <a:outerShdw sx="100000" sy="100000" kx="0" ky="0" algn="bl" rotWithShape="0" blurRad="25400" dist="50800" dir="2700000">
              <a:srgbClr val="FFFFFF">
                <a:alpha val="85000"/>
              </a:srgbClr>
            </a:outerShdw>
          </a:effectLst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3E7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Электричество · интеллект · биология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11480" y="6291072"/>
            <a:ext cx="3108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6D747A">
                    <a:alpha val="94000"/>
                  </a:srgbClr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ВАТМАН 09 · единый протокол среды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Echelon / 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Чистота как функция энергии</dc:title>
  <dc:subject>Чистота как функция энергии</dc:subject>
  <dc:creator>OpenAI</dc:creator>
  <cp:lastModifiedBy>OpenAI</cp:lastModifiedBy>
  <cp:revision>1</cp:revision>
  <dcterms:created xsi:type="dcterms:W3CDTF">2026-07-25T16:24:31Z</dcterms:created>
  <dcterms:modified xsi:type="dcterms:W3CDTF">2026-07-25T16:24:31Z</dcterms:modified>
</cp:coreProperties>
</file>